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4" r:id="rId9"/>
    <p:sldId id="267" r:id="rId10"/>
    <p:sldId id="268" r:id="rId11"/>
    <p:sldId id="269" r:id="rId12"/>
    <p:sldId id="26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903"/>
  </p:normalViewPr>
  <p:slideViewPr>
    <p:cSldViewPr snapToGrid="0" snapToObjects="1">
      <p:cViewPr varScale="1">
        <p:scale>
          <a:sx n="121" d="100"/>
          <a:sy n="121" d="100"/>
        </p:scale>
        <p:origin x="20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4/12/22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4/12/22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4/12/22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4/12/22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4/12/22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4/12/22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4/12/22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4/12/22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5BA89-DBA9-524F-B9D5-5FE01A9206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Exploring Flood Risk in Asheville, NC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E8B95C-0858-5045-BEAE-8E27D29B05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Sara Diamond, Addie Navarro, and Natalie von Turkovich</a:t>
            </a:r>
          </a:p>
        </p:txBody>
      </p:sp>
    </p:spTree>
    <p:extLst>
      <p:ext uri="{BB962C8B-B14F-4D97-AF65-F5344CB8AC3E}">
        <p14:creationId xmlns:p14="http://schemas.microsoft.com/office/powerpoint/2010/main" val="1999650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2902A-FA5D-45A8-81EE-4342D330F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2B538A-2A50-48E0-89A4-F2D2EEB12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7030" y="-5522982"/>
            <a:ext cx="384048" cy="1143001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19273A-84F0-4EF0-9ABB-6725351DB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228428" y="272368"/>
            <a:ext cx="1741251" cy="11430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7B1FAF-3CF4-D447-8A65-FFFBC9415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500796"/>
            <a:ext cx="10905066" cy="93869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2 Year 24 </a:t>
            </a:r>
            <a:r>
              <a:rPr lang="en-US" dirty="0" err="1"/>
              <a:t>hr</a:t>
            </a:r>
            <a:r>
              <a:rPr lang="en-US" dirty="0"/>
              <a:t> Rain Event – 66 mm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9AF9F9D-9F9C-3946-BA43-4889751F6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39" y="646700"/>
            <a:ext cx="5558848" cy="3996252"/>
          </a:xfrm>
          <a:prstGeom prst="rect">
            <a:avLst/>
          </a:prstGeom>
        </p:spPr>
      </p:pic>
      <p:pic>
        <p:nvPicPr>
          <p:cNvPr id="9" name="Content Placeholder 8" descr="Chart, histogram&#10;&#10;Description automatically generated">
            <a:extLst>
              <a:ext uri="{FF2B5EF4-FFF2-40B4-BE49-F238E27FC236}">
                <a16:creationId xmlns:a16="http://schemas.microsoft.com/office/drawing/2014/main" id="{CBE4BAFF-6A38-3C4F-AADB-D21528825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44125" y="857304"/>
            <a:ext cx="5304473" cy="37861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2862D49-AAA8-7441-87F2-8600D95AB6CD}"/>
              </a:ext>
            </a:extLst>
          </p:cNvPr>
          <p:cNvSpPr txBox="1"/>
          <p:nvPr/>
        </p:nvSpPr>
        <p:spPr>
          <a:xfrm>
            <a:off x="1039527" y="544363"/>
            <a:ext cx="461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Precipitation Events Over 2 Year Threshold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3B3A45-A14D-7348-B689-9613007B6A19}"/>
              </a:ext>
            </a:extLst>
          </p:cNvPr>
          <p:cNvSpPr txBox="1"/>
          <p:nvPr/>
        </p:nvSpPr>
        <p:spPr>
          <a:xfrm>
            <a:off x="7084785" y="544363"/>
            <a:ext cx="4014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Events Over 2 Year Threshold</a:t>
            </a:r>
          </a:p>
        </p:txBody>
      </p:sp>
    </p:spTree>
    <p:extLst>
      <p:ext uri="{BB962C8B-B14F-4D97-AF65-F5344CB8AC3E}">
        <p14:creationId xmlns:p14="http://schemas.microsoft.com/office/powerpoint/2010/main" val="560693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2902A-FA5D-45A8-81EE-4342D330F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2B538A-2A50-48E0-89A4-F2D2EEB12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7030" y="-5522982"/>
            <a:ext cx="384048" cy="1143001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19273A-84F0-4EF0-9ABB-6725351DB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228428" y="272368"/>
            <a:ext cx="1741251" cy="11430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779C1C-7285-CD45-95B2-E8BC96CCA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430608"/>
            <a:ext cx="10905066" cy="93869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5 Year 24 </a:t>
            </a:r>
            <a:r>
              <a:rPr lang="en-US" dirty="0" err="1"/>
              <a:t>hr</a:t>
            </a:r>
            <a:r>
              <a:rPr lang="en-US" dirty="0"/>
              <a:t> Rain Event – 82 mm</a:t>
            </a:r>
          </a:p>
        </p:txBody>
      </p:sp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D95F3317-62F8-0C41-AEFF-1CB745D4E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572" y="837905"/>
            <a:ext cx="5424146" cy="3969046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068B2F16-E94F-A841-B9DA-51196E882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46418"/>
            <a:ext cx="5427049" cy="38510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CD7F13-9BC9-CE44-98C7-EAAFCB0FCD1B}"/>
              </a:ext>
            </a:extLst>
          </p:cNvPr>
          <p:cNvSpPr txBox="1"/>
          <p:nvPr/>
        </p:nvSpPr>
        <p:spPr>
          <a:xfrm>
            <a:off x="7084543" y="4759388"/>
            <a:ext cx="3891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*note all events are in year 2000 or later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BD7ABF-0D67-E04A-A682-5B2A93E88D12}"/>
              </a:ext>
            </a:extLst>
          </p:cNvPr>
          <p:cNvSpPr txBox="1"/>
          <p:nvPr/>
        </p:nvSpPr>
        <p:spPr>
          <a:xfrm>
            <a:off x="900630" y="603333"/>
            <a:ext cx="461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Precipitation Events Over 5 Year Threshold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A95FFE-07F5-084F-BD1F-FD936BAAE501}"/>
              </a:ext>
            </a:extLst>
          </p:cNvPr>
          <p:cNvSpPr txBox="1"/>
          <p:nvPr/>
        </p:nvSpPr>
        <p:spPr>
          <a:xfrm>
            <a:off x="6945888" y="603333"/>
            <a:ext cx="40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Events Over 5 Year Threshold</a:t>
            </a:r>
          </a:p>
        </p:txBody>
      </p:sp>
    </p:spTree>
    <p:extLst>
      <p:ext uri="{BB962C8B-B14F-4D97-AF65-F5344CB8AC3E}">
        <p14:creationId xmlns:p14="http://schemas.microsoft.com/office/powerpoint/2010/main" val="521266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FCF8D96-ACCE-4A38-BFE7-4D631184D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9254"/>
            <a:ext cx="5608255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B2C6F-7A9B-1D47-A050-4FED6316E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801931"/>
            <a:ext cx="4998963" cy="1255469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8CD5B-2159-5244-8E28-86D457DD2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1875109"/>
            <a:ext cx="4998962" cy="4400438"/>
          </a:xfrm>
        </p:spPr>
        <p:txBody>
          <a:bodyPr anchor="t"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Precipitation is increasing overtime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Precipitation has a significant effect on river discharge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Extreme precipitation events are becoming more frequent over time and are increasing in intensity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Increasing risk of flooding in Asheville 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FFFFFF"/>
                </a:solidFill>
              </a:rPr>
              <a:t>How can the city of Asheville adapt to increasing risk?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Questions, comments?</a:t>
            </a:r>
          </a:p>
        </p:txBody>
      </p:sp>
      <p:pic>
        <p:nvPicPr>
          <p:cNvPr id="5" name="Picture 4" descr="A picture containing tree, outdoor, ground, dirt&#10;&#10;Description automatically generated">
            <a:extLst>
              <a:ext uri="{FF2B5EF4-FFF2-40B4-BE49-F238E27FC236}">
                <a16:creationId xmlns:a16="http://schemas.microsoft.com/office/drawing/2014/main" id="{84BB0647-509A-6A4D-A533-0092714FA7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83" r="22402"/>
          <a:stretch/>
        </p:blipFill>
        <p:spPr>
          <a:xfrm>
            <a:off x="6083162" y="759254"/>
            <a:ext cx="5238340" cy="53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502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50AA7-2159-0747-9729-3056AB635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930535"/>
          </a:xfrm>
        </p:spPr>
        <p:txBody>
          <a:bodyPr/>
          <a:lstStyle/>
          <a:p>
            <a:r>
              <a:rPr lang="en-US" dirty="0"/>
              <a:t>Background &amp; Central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E642F-B28E-5C43-A6C7-E48A4B302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0"/>
            <a:ext cx="7315200" cy="5120640"/>
          </a:xfrm>
        </p:spPr>
        <p:txBody>
          <a:bodyPr/>
          <a:lstStyle/>
          <a:p>
            <a:r>
              <a:rPr lang="en-US" dirty="0"/>
              <a:t>Increase in flooding events in recent years in Western North Carolina</a:t>
            </a:r>
          </a:p>
          <a:p>
            <a:r>
              <a:rPr lang="en-US" dirty="0"/>
              <a:t>Mountainous areas particularly sensitive to climate change/events</a:t>
            </a:r>
          </a:p>
          <a:p>
            <a:r>
              <a:rPr lang="en-US" dirty="0"/>
              <a:t>Increase of incised rivers and deforestation leading to increased flood risk in these regions </a:t>
            </a:r>
          </a:p>
          <a:p>
            <a:r>
              <a:rPr lang="en-US" b="1" dirty="0"/>
              <a:t>Has extreme precipitation increased over time and how has that impacted the flood risk in along the French Broad River in Asheville, North Carolina?</a:t>
            </a:r>
          </a:p>
        </p:txBody>
      </p:sp>
      <p:pic>
        <p:nvPicPr>
          <p:cNvPr id="5" name="Picture 4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2575D437-B7DD-174A-9814-0B3125A47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712" y="4033703"/>
            <a:ext cx="7052756" cy="1930534"/>
          </a:xfrm>
          <a:prstGeom prst="rect">
            <a:avLst/>
          </a:prstGeom>
        </p:spPr>
      </p:pic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48C02DDD-0092-FE45-8B5E-78C57F6A8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48" y="3633654"/>
            <a:ext cx="3130823" cy="193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168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9FA60-F382-9744-A3D7-022617EE0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Used to Wrangle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4F601-1E11-9A43-B69F-25EB3BB7C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5425203" cy="512064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Stream Gauge Discharge:</a:t>
            </a:r>
          </a:p>
          <a:p>
            <a:pPr lvl="1"/>
            <a:r>
              <a:rPr lang="en-US" dirty="0"/>
              <a:t>Pulled data in from USGS using National Water Information System (NWIS) function</a:t>
            </a:r>
          </a:p>
          <a:p>
            <a:pPr lvl="1"/>
            <a:r>
              <a:rPr lang="en-US" dirty="0"/>
              <a:t>Filtered data for dates ranging from 1981-2021</a:t>
            </a:r>
          </a:p>
          <a:p>
            <a:pPr lvl="1"/>
            <a:r>
              <a:rPr lang="en-US" dirty="0"/>
              <a:t>Checked to get rid of any missing data </a:t>
            </a:r>
          </a:p>
          <a:p>
            <a:pPr lvl="1"/>
            <a:r>
              <a:rPr lang="en-US" dirty="0"/>
              <a:t>Used </a:t>
            </a:r>
            <a:r>
              <a:rPr lang="en-US" dirty="0" err="1"/>
              <a:t>lubridate</a:t>
            </a:r>
            <a:r>
              <a:rPr lang="en-US" dirty="0"/>
              <a:t> package to adjust the date column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Precipitation:</a:t>
            </a:r>
          </a:p>
          <a:p>
            <a:pPr lvl="1"/>
            <a:r>
              <a:rPr lang="en-US" dirty="0"/>
              <a:t>Downloaded csv file from NOAA Precipitation Frequency Estimate Database and NOAA Global Historical Climatology Network</a:t>
            </a:r>
          </a:p>
          <a:p>
            <a:pPr lvl="1"/>
            <a:r>
              <a:rPr lang="en-US" dirty="0"/>
              <a:t>Filtered data for dates ranging from 1981-2021</a:t>
            </a:r>
          </a:p>
          <a:p>
            <a:pPr lvl="1"/>
            <a:r>
              <a:rPr lang="en-US" dirty="0"/>
              <a:t>Deleted unnecessary columns</a:t>
            </a:r>
          </a:p>
          <a:p>
            <a:pPr lvl="1"/>
            <a:r>
              <a:rPr lang="en-US" dirty="0"/>
              <a:t>Added month and year column</a:t>
            </a:r>
          </a:p>
          <a:p>
            <a:pPr lvl="1"/>
            <a:endParaRPr lang="en-US" dirty="0"/>
          </a:p>
        </p:txBody>
      </p:sp>
      <p:pic>
        <p:nvPicPr>
          <p:cNvPr id="5" name="Picture 4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09069DC3-B7ED-D64E-A068-2540F9506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4471" y="1625368"/>
            <a:ext cx="2413000" cy="927100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014DA312-6F2B-DE41-B854-C6D4F4660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9475" y="3602122"/>
            <a:ext cx="1422991" cy="140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31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6785A-585E-B545-AE01-85B771721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the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ABA05-7233-2844-A315-CCDB62846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Stream Gauge Discharge:</a:t>
            </a:r>
          </a:p>
          <a:p>
            <a:pPr lvl="1"/>
            <a:r>
              <a:rPr lang="en-US" dirty="0"/>
              <a:t>Ran a timeseries analysis to understand the overall trend of discharge data over time</a:t>
            </a:r>
          </a:p>
          <a:p>
            <a:pPr lvl="1"/>
            <a:r>
              <a:rPr lang="en-US" dirty="0"/>
              <a:t>Used Seasonal Mann-</a:t>
            </a:r>
            <a:r>
              <a:rPr lang="en-US" dirty="0" err="1"/>
              <a:t>Kenndall</a:t>
            </a:r>
            <a:r>
              <a:rPr lang="en-US" dirty="0"/>
              <a:t> test from Kendall package and from the trend package</a:t>
            </a:r>
          </a:p>
          <a:p>
            <a:pPr lvl="1"/>
            <a:r>
              <a:rPr lang="en-US" dirty="0"/>
              <a:t>Ran GLM to understand the relationship between discharge and precipitation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Precipitation:</a:t>
            </a:r>
          </a:p>
          <a:p>
            <a:pPr lvl="1"/>
            <a:r>
              <a:rPr lang="en-US" dirty="0"/>
              <a:t>Made a table of significant rainfall events for a 24-hour period</a:t>
            </a:r>
          </a:p>
          <a:p>
            <a:pPr lvl="1"/>
            <a:r>
              <a:rPr lang="en-US" dirty="0"/>
              <a:t>Used 1-year, 2-year, and 5-year recurrence interval thresholds to plot occurrence and frequency of significant precipitation events</a:t>
            </a:r>
          </a:p>
        </p:txBody>
      </p:sp>
    </p:spTree>
    <p:extLst>
      <p:ext uri="{BB962C8B-B14F-4D97-AF65-F5344CB8AC3E}">
        <p14:creationId xmlns:p14="http://schemas.microsoft.com/office/powerpoint/2010/main" val="1340696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1EFCD-4DB9-9546-A284-85AE76C2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AB636-2082-464F-B83F-9C56C71EE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3543" y="0"/>
            <a:ext cx="7315200" cy="29987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Stream Gauge – Discharge:</a:t>
            </a:r>
          </a:p>
          <a:p>
            <a:pPr lvl="1"/>
            <a:r>
              <a:rPr lang="en-US" dirty="0"/>
              <a:t>Time Series:</a:t>
            </a:r>
          </a:p>
          <a:p>
            <a:pPr lvl="2"/>
            <a:r>
              <a:rPr lang="en-US" dirty="0"/>
              <a:t>Null Hypothesis: There is no trend in seasonal discharge data </a:t>
            </a:r>
          </a:p>
          <a:p>
            <a:pPr lvl="2"/>
            <a:r>
              <a:rPr lang="en-US" dirty="0"/>
              <a:t>Alternative Hypothesis: There is a trend in seasonal discharge data</a:t>
            </a:r>
          </a:p>
          <a:p>
            <a:pPr lvl="2"/>
            <a:r>
              <a:rPr lang="en-US" dirty="0"/>
              <a:t>Results showed Seasonal Mann-</a:t>
            </a:r>
            <a:r>
              <a:rPr lang="en-US" dirty="0" err="1"/>
              <a:t>Kenndall</a:t>
            </a:r>
            <a:r>
              <a:rPr lang="en-US" dirty="0"/>
              <a:t> Test was significant with a p-value &lt; 0.05  and positive tau (but small)</a:t>
            </a:r>
          </a:p>
        </p:txBody>
      </p: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6B714D87-8F09-4D41-BB4A-DB94FC1D9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084" y="2567974"/>
            <a:ext cx="6598001" cy="384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25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357AA-0C20-B547-9FEF-6426CC8CC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8"/>
            <a:ext cx="2947482" cy="1876538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8AA2808-7050-5548-BFD5-8E68C0486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3505" y="306431"/>
            <a:ext cx="4470239" cy="512064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GLM Model:</a:t>
            </a:r>
          </a:p>
          <a:p>
            <a:pPr lvl="1"/>
            <a:r>
              <a:rPr lang="en-US" dirty="0"/>
              <a:t>Significant relationship between Discharge and Precipitation</a:t>
            </a:r>
          </a:p>
          <a:p>
            <a:pPr lvl="1"/>
            <a:r>
              <a:rPr lang="en-US" dirty="0"/>
              <a:t>R^2 value does not explain a lot of the variation – something to look into more</a:t>
            </a:r>
          </a:p>
          <a:p>
            <a:pPr lvl="1"/>
            <a:r>
              <a:rPr lang="en-US" dirty="0"/>
              <a:t>For every 1 unit of precipitation discharge increases by ~ 48 cubic feet/second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C3D6A5B3-FC83-F242-AACD-E2B1B177C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575" y="2832211"/>
            <a:ext cx="6406295" cy="3719358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838D599B-4D8A-104A-8842-30193D9A6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744" y="650875"/>
            <a:ext cx="4174755" cy="183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372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1EFCD-4DB9-9546-A284-85AE76C23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AB636-2082-464F-B83F-9C56C71EE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63620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Precipitation</a:t>
            </a:r>
          </a:p>
          <a:p>
            <a:pPr lvl="1"/>
            <a:r>
              <a:rPr lang="en-US" dirty="0"/>
              <a:t>Precipitation events above the 1-year, 2-year, and 5-year thresholds increased in frequency over time. </a:t>
            </a:r>
          </a:p>
          <a:p>
            <a:pPr lvl="1"/>
            <a:r>
              <a:rPr lang="en-US" dirty="0"/>
              <a:t>More extreme rainfall events occurred between 2001-2021 than 1981-2001</a:t>
            </a:r>
          </a:p>
          <a:p>
            <a:pPr lvl="1"/>
            <a:r>
              <a:rPr lang="en-US" dirty="0"/>
              <a:t>For example, the 5-year rainfall event has occurred 6 times between 2001-2021 and only once before 2000. </a:t>
            </a:r>
          </a:p>
        </p:txBody>
      </p:sp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7C8BFBEE-8C18-B24F-9599-F5640A4D0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297" y="2757488"/>
            <a:ext cx="6179145" cy="41005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483FBF4-B5B3-CB40-A865-80C260E9476E}"/>
              </a:ext>
            </a:extLst>
          </p:cNvPr>
          <p:cNvSpPr/>
          <p:nvPr/>
        </p:nvSpPr>
        <p:spPr>
          <a:xfrm>
            <a:off x="5104435" y="2757488"/>
            <a:ext cx="4595150" cy="356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3C0A77-40C3-C145-A5E2-4314CB88A06E}"/>
              </a:ext>
            </a:extLst>
          </p:cNvPr>
          <p:cNvSpPr txBox="1"/>
          <p:nvPr/>
        </p:nvSpPr>
        <p:spPr>
          <a:xfrm>
            <a:off x="6409176" y="2760201"/>
            <a:ext cx="3171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Asheville, NC Precipitation</a:t>
            </a:r>
          </a:p>
        </p:txBody>
      </p:sp>
    </p:spTree>
    <p:extLst>
      <p:ext uri="{BB962C8B-B14F-4D97-AF65-F5344CB8AC3E}">
        <p14:creationId xmlns:p14="http://schemas.microsoft.com/office/powerpoint/2010/main" val="1076197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1EFCD-4DB9-9546-A284-85AE76C23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AB636-2082-464F-B83F-9C56C71EE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6405" y="305734"/>
            <a:ext cx="7315200" cy="1636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Precipitation – Significant Events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9C25ED-5B7C-C248-A407-AAF5F6BD4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0" y="1321383"/>
            <a:ext cx="7800765" cy="46650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E4A8465-3122-6245-9B44-CC5BCC784FA3}"/>
              </a:ext>
            </a:extLst>
          </p:cNvPr>
          <p:cNvSpPr/>
          <p:nvPr/>
        </p:nvSpPr>
        <p:spPr>
          <a:xfrm>
            <a:off x="4929188" y="3929063"/>
            <a:ext cx="1500187" cy="214312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3A1B52B-843D-664E-9455-2D8D658BE52B}"/>
              </a:ext>
            </a:extLst>
          </p:cNvPr>
          <p:cNvCxnSpPr>
            <a:cxnSpLocks/>
          </p:cNvCxnSpPr>
          <p:nvPr/>
        </p:nvCxnSpPr>
        <p:spPr>
          <a:xfrm>
            <a:off x="5024498" y="1728788"/>
            <a:ext cx="0" cy="314325"/>
          </a:xfrm>
          <a:prstGeom prst="straightConnector1">
            <a:avLst/>
          </a:prstGeom>
          <a:ln w="41275">
            <a:solidFill>
              <a:schemeClr val="accent6">
                <a:lumMod val="60000"/>
                <a:lumOff val="40000"/>
                <a:alpha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0F9FAA-779E-6E4D-A6FC-6C34185B11CE}"/>
              </a:ext>
            </a:extLst>
          </p:cNvPr>
          <p:cNvCxnSpPr>
            <a:cxnSpLocks/>
          </p:cNvCxnSpPr>
          <p:nvPr/>
        </p:nvCxnSpPr>
        <p:spPr>
          <a:xfrm>
            <a:off x="5610226" y="1728788"/>
            <a:ext cx="0" cy="314325"/>
          </a:xfrm>
          <a:prstGeom prst="straightConnector1">
            <a:avLst/>
          </a:prstGeom>
          <a:ln w="41275">
            <a:solidFill>
              <a:schemeClr val="accent6">
                <a:lumMod val="60000"/>
                <a:lumOff val="40000"/>
                <a:alpha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2CF232-817E-904E-88BA-7739BD75BF72}"/>
              </a:ext>
            </a:extLst>
          </p:cNvPr>
          <p:cNvCxnSpPr>
            <a:cxnSpLocks/>
          </p:cNvCxnSpPr>
          <p:nvPr/>
        </p:nvCxnSpPr>
        <p:spPr>
          <a:xfrm>
            <a:off x="6219826" y="1728788"/>
            <a:ext cx="0" cy="314325"/>
          </a:xfrm>
          <a:prstGeom prst="straightConnector1">
            <a:avLst/>
          </a:prstGeom>
          <a:ln w="41275">
            <a:solidFill>
              <a:schemeClr val="accent6">
                <a:lumMod val="60000"/>
                <a:lumOff val="40000"/>
                <a:alpha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61F7538-9C29-2C4F-8C83-01E6D37FE4A4}"/>
              </a:ext>
            </a:extLst>
          </p:cNvPr>
          <p:cNvCxnSpPr>
            <a:cxnSpLocks/>
          </p:cNvCxnSpPr>
          <p:nvPr/>
        </p:nvCxnSpPr>
        <p:spPr>
          <a:xfrm>
            <a:off x="3679314" y="4025819"/>
            <a:ext cx="294182" cy="0"/>
          </a:xfrm>
          <a:prstGeom prst="straightConnector1">
            <a:avLst/>
          </a:prstGeom>
          <a:ln w="41275">
            <a:solidFill>
              <a:schemeClr val="accent6">
                <a:lumMod val="60000"/>
                <a:lumOff val="40000"/>
                <a:alpha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818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2902A-FA5D-45A8-81EE-4342D330F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2B538A-2A50-48E0-89A4-F2D2EEB12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7030" y="-5522982"/>
            <a:ext cx="384048" cy="1143001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19273A-84F0-4EF0-9ABB-6725351DB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228428" y="272368"/>
            <a:ext cx="1741251" cy="11430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08ABB4-5B8B-CD4E-A530-7A6D908E1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518025"/>
            <a:ext cx="10905066" cy="93869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1 Year 24 </a:t>
            </a:r>
            <a:r>
              <a:rPr lang="en-US" dirty="0" err="1"/>
              <a:t>hr</a:t>
            </a:r>
            <a:r>
              <a:rPr lang="en-US" dirty="0"/>
              <a:t> Rain Event – 55 mm</a:t>
            </a:r>
          </a:p>
        </p:txBody>
      </p:sp>
      <p:pic>
        <p:nvPicPr>
          <p:cNvPr id="7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E59B7CE2-91D5-A647-A97F-F18C9F4DD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77" y="1115501"/>
            <a:ext cx="5148748" cy="3615608"/>
          </a:xfrm>
          <a:prstGeom prst="rect">
            <a:avLst/>
          </a:prstGeom>
        </p:spPr>
      </p:pic>
      <p:pic>
        <p:nvPicPr>
          <p:cNvPr id="9" name="Content Placeholder 8" descr="Chart, histogram&#10;&#10;Description automatically generated">
            <a:extLst>
              <a:ext uri="{FF2B5EF4-FFF2-40B4-BE49-F238E27FC236}">
                <a16:creationId xmlns:a16="http://schemas.microsoft.com/office/drawing/2014/main" id="{F10DAA4E-2ECB-5D42-9ADF-BB126ED53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90276" y="978619"/>
            <a:ext cx="5258257" cy="37861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EC07AD-851C-C444-9F96-DEEE7CB99380}"/>
              </a:ext>
            </a:extLst>
          </p:cNvPr>
          <p:cNvSpPr txBox="1"/>
          <p:nvPr/>
        </p:nvSpPr>
        <p:spPr>
          <a:xfrm>
            <a:off x="1282595" y="638175"/>
            <a:ext cx="461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Precipitation Events Over 1 Year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685D55-F12E-DB42-8986-1C04F22FF885}"/>
              </a:ext>
            </a:extLst>
          </p:cNvPr>
          <p:cNvSpPr txBox="1"/>
          <p:nvPr/>
        </p:nvSpPr>
        <p:spPr>
          <a:xfrm>
            <a:off x="7327853" y="638175"/>
            <a:ext cx="400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Events Over 1 Year Threshold</a:t>
            </a:r>
          </a:p>
        </p:txBody>
      </p:sp>
    </p:spTree>
    <p:extLst>
      <p:ext uri="{BB962C8B-B14F-4D97-AF65-F5344CB8AC3E}">
        <p14:creationId xmlns:p14="http://schemas.microsoft.com/office/powerpoint/2010/main" val="3037605311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1219</TotalTime>
  <Words>508</Words>
  <Application>Microsoft Macintosh PowerPoint</Application>
  <PresentationFormat>Widescreen</PresentationFormat>
  <Paragraphs>68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Corbel</vt:lpstr>
      <vt:lpstr>Wingdings 2</vt:lpstr>
      <vt:lpstr>Frame</vt:lpstr>
      <vt:lpstr>Exploring Flood Risk in Asheville, NC</vt:lpstr>
      <vt:lpstr>Background &amp; Central Question</vt:lpstr>
      <vt:lpstr>Processes Used to Wrangle Data </vt:lpstr>
      <vt:lpstr>Analysis of the Data </vt:lpstr>
      <vt:lpstr>Results</vt:lpstr>
      <vt:lpstr>Results</vt:lpstr>
      <vt:lpstr>Results</vt:lpstr>
      <vt:lpstr>Results</vt:lpstr>
      <vt:lpstr>1 Year 24 hr Rain Event – 55 mm</vt:lpstr>
      <vt:lpstr>2 Year 24 hr Rain Event – 66 mm</vt:lpstr>
      <vt:lpstr>5 Year 24 hr Rain Event – 82 mm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Flood Risk in Asheville, NC</dc:title>
  <dc:creator>Sara Diamond</dc:creator>
  <cp:lastModifiedBy>Natalie von Turkovich at BR</cp:lastModifiedBy>
  <cp:revision>14</cp:revision>
  <dcterms:created xsi:type="dcterms:W3CDTF">2022-04-09T17:58:21Z</dcterms:created>
  <dcterms:modified xsi:type="dcterms:W3CDTF">2022-04-12T13:08:00Z</dcterms:modified>
</cp:coreProperties>
</file>